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0" r:id="rId3"/>
    <p:sldId id="273" r:id="rId4"/>
    <p:sldId id="292" r:id="rId5"/>
    <p:sldId id="308" r:id="rId6"/>
    <p:sldId id="309" r:id="rId7"/>
    <p:sldId id="303" r:id="rId8"/>
    <p:sldId id="304" r:id="rId9"/>
    <p:sldId id="305" r:id="rId10"/>
    <p:sldId id="311" r:id="rId11"/>
    <p:sldId id="312" r:id="rId12"/>
    <p:sldId id="313" r:id="rId13"/>
    <p:sldId id="315" r:id="rId14"/>
    <p:sldId id="316" r:id="rId15"/>
    <p:sldId id="318" r:id="rId16"/>
    <p:sldId id="317" r:id="rId17"/>
    <p:sldId id="307" r:id="rId1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1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04" d="100"/>
          <a:sy n="104" d="100"/>
        </p:scale>
        <p:origin x="-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792A6-052A-40FC-8A60-820EAA7E539B}" type="datetimeFigureOut">
              <a:rPr lang="fr-FR" smtClean="0"/>
              <a:t>14/12/2016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9D75C-5FE7-4FE4-84E1-AF6E328746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29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F9248-0ACE-457E-843E-B8B126E9111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891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F9248-0ACE-457E-843E-B8B126E9111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891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F9248-0ACE-457E-843E-B8B126E9111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891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F9248-0ACE-457E-843E-B8B126E9111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891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F9248-0ACE-457E-843E-B8B126E9111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891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F9248-0ACE-457E-843E-B8B126E9111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891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F9248-0ACE-457E-843E-B8B126E9111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89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F9248-0ACE-457E-843E-B8B126E9111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89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F9248-0ACE-457E-843E-B8B126E9111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89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F9248-0ACE-457E-843E-B8B126E9111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891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F9248-0ACE-457E-843E-B8B126E9111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89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F9248-0ACE-457E-843E-B8B126E9111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891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F9248-0ACE-457E-843E-B8B126E9111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891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F9248-0ACE-457E-843E-B8B126E9111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891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F9248-0ACE-457E-843E-B8B126E9111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89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BDF6-74EA-440F-A284-B9A8D401AA51}" type="datetimeFigureOut">
              <a:rPr lang="fr-FR" smtClean="0"/>
              <a:t>14/12/2016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F53-C6C9-4BAF-B130-558AAF66BB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04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BDF6-74EA-440F-A284-B9A8D401AA51}" type="datetimeFigureOut">
              <a:rPr lang="fr-FR" smtClean="0"/>
              <a:t>14/12/2016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F53-C6C9-4BAF-B130-558AAF66BB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50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BDF6-74EA-440F-A284-B9A8D401AA51}" type="datetimeFigureOut">
              <a:rPr lang="fr-FR" smtClean="0"/>
              <a:t>14/12/2016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F53-C6C9-4BAF-B130-558AAF66BB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199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525344"/>
            <a:ext cx="549424" cy="332656"/>
          </a:xfrm>
          <a:prstGeom prst="rect">
            <a:avLst/>
          </a:prstGeom>
        </p:spPr>
        <p:txBody>
          <a:bodyPr/>
          <a:lstStyle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fr-FR" sz="1200" kern="1200" smtClean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charset="0"/>
              </a:defRPr>
            </a:lvl1pPr>
          </a:lstStyle>
          <a:p>
            <a:fld id="{AFB63B54-5523-4A9C-B320-995E7AE0936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107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525344"/>
            <a:ext cx="549424" cy="332656"/>
          </a:xfrm>
          <a:prstGeom prst="rect">
            <a:avLst/>
          </a:prstGeom>
        </p:spPr>
        <p:txBody>
          <a:bodyPr/>
          <a:lstStyle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fr-FR" sz="1200" kern="1200" smtClean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charset="0"/>
              </a:defRPr>
            </a:lvl1pPr>
          </a:lstStyle>
          <a:p>
            <a:fld id="{AFB63B54-5523-4A9C-B320-995E7AE0936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15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BDF6-74EA-440F-A284-B9A8D401AA51}" type="datetimeFigureOut">
              <a:rPr lang="fr-FR" smtClean="0"/>
              <a:t>14/12/2016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F53-C6C9-4BAF-B130-558AAF66BB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1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BDF6-74EA-440F-A284-B9A8D401AA51}" type="datetimeFigureOut">
              <a:rPr lang="fr-FR" smtClean="0"/>
              <a:t>14/12/2016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F53-C6C9-4BAF-B130-558AAF66BB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35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BDF6-74EA-440F-A284-B9A8D401AA51}" type="datetimeFigureOut">
              <a:rPr lang="fr-FR" smtClean="0"/>
              <a:t>14/12/2016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F53-C6C9-4BAF-B130-558AAF66BB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BDF6-74EA-440F-A284-B9A8D401AA51}" type="datetimeFigureOut">
              <a:rPr lang="fr-FR" smtClean="0"/>
              <a:t>14/12/2016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F53-C6C9-4BAF-B130-558AAF66BB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73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BDF6-74EA-440F-A284-B9A8D401AA51}" type="datetimeFigureOut">
              <a:rPr lang="fr-FR" smtClean="0"/>
              <a:t>14/12/2016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F53-C6C9-4BAF-B130-558AAF66BB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0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BDF6-74EA-440F-A284-B9A8D401AA51}" type="datetimeFigureOut">
              <a:rPr lang="fr-FR" smtClean="0"/>
              <a:t>14/12/2016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F53-C6C9-4BAF-B130-558AAF66BB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47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BDF6-74EA-440F-A284-B9A8D401AA51}" type="datetimeFigureOut">
              <a:rPr lang="fr-FR" smtClean="0"/>
              <a:t>14/12/2016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F53-C6C9-4BAF-B130-558AAF66BB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96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BDF6-74EA-440F-A284-B9A8D401AA51}" type="datetimeFigureOut">
              <a:rPr lang="fr-FR" smtClean="0"/>
              <a:t>14/12/2016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F53-C6C9-4BAF-B130-558AAF66BB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2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6BDF6-74EA-440F-A284-B9A8D401AA51}" type="datetimeFigureOut">
              <a:rPr lang="fr-FR" smtClean="0"/>
              <a:t>14/12/2016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93F53-C6C9-4BAF-B130-558AAF66BB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61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ZAC du Péristyle\15 Supports de communication-images\Communication institutionnelle\Panneaux de comm projet\montage avec enmarchement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261" y="1693103"/>
            <a:ext cx="7543187" cy="4400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03648" y="404664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/>
              <a:t>ZAC </a:t>
            </a:r>
            <a:r>
              <a:rPr lang="fr-FR" sz="3200" b="1" dirty="0"/>
              <a:t>DU </a:t>
            </a:r>
            <a:r>
              <a:rPr lang="fr-FR" sz="3200" b="1" dirty="0" smtClean="0"/>
              <a:t>PERISTYLE – Travaux 2017 </a:t>
            </a:r>
            <a:endParaRPr lang="fr-FR" sz="3200" dirty="0"/>
          </a:p>
          <a:p>
            <a:endParaRPr lang="fr-FR" sz="800" dirty="0" smtClean="0"/>
          </a:p>
        </p:txBody>
      </p:sp>
      <p:pic>
        <p:nvPicPr>
          <p:cNvPr id="23" name="Picture 1" descr="C:\Users\jlehenaff\Desktop\images\imag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21" y="116632"/>
            <a:ext cx="1113903" cy="146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38445" y="1112550"/>
            <a:ext cx="6777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Présentation du 15 décembre 2016 aux agents de Lorient Agglomération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5414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19960" y="188640"/>
            <a:ext cx="835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+mj-lt"/>
              </a:rPr>
              <a:t>PROCHAINE TRANCHE OPÉRATIONNELLE </a:t>
            </a:r>
          </a:p>
          <a:p>
            <a:r>
              <a:rPr lang="fr-FR" sz="2400" dirty="0" smtClean="0">
                <a:solidFill>
                  <a:srgbClr val="FFC000"/>
                </a:solidFill>
              </a:rPr>
              <a:t>AMÉNAGEMENT DES PREMIÈRES PORTIONS DE QUAIS</a:t>
            </a:r>
            <a:endParaRPr lang="fr-FR" sz="2400" dirty="0">
              <a:solidFill>
                <a:srgbClr val="FFC000"/>
              </a:solidFill>
            </a:endParaRPr>
          </a:p>
        </p:txBody>
      </p:sp>
      <p:pic>
        <p:nvPicPr>
          <p:cNvPr id="15" name="Picture 1" descr="C:\Users\jlehenaff\Desktop\images\imag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5" y="66800"/>
            <a:ext cx="405905" cy="5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23728" y="6611779"/>
            <a:ext cx="5094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Présentation du 15/12/2016</a:t>
            </a:r>
            <a:endParaRPr lang="fr-FR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0325" y="1750764"/>
            <a:ext cx="8280920" cy="4234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63550" indent="-285750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→"/>
            </a:pPr>
            <a:r>
              <a:rPr lang="fr-FR" sz="1600" dirty="0">
                <a:cs typeface="Arial" pitchFamily="34" charset="0"/>
              </a:rPr>
              <a:t>Des ouvrages existants accidentés, difficiles d’accès, et un pavage ancien chahuté</a:t>
            </a:r>
          </a:p>
        </p:txBody>
      </p:sp>
      <p:pic>
        <p:nvPicPr>
          <p:cNvPr id="19" name="Picture 3" descr="X:\ZAC du Péristyle\9 Projet urbain, programme\TF 2 B Quais et Jeux\quais\photos\20160128_1259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364" y="2287565"/>
            <a:ext cx="299042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X:\ZAC du Péristyle\9 Projet urbain, programme\TF 2 B Quais et Jeux\quais\photos\20160128_1300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6" y="2287565"/>
            <a:ext cx="299043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X:\ZAC du Péristyle\9 Projet urbain, programme\TF 2 B Quais et Jeux\quais\photos\20160128_13014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10" y="2276872"/>
            <a:ext cx="299042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560325" y="4293096"/>
            <a:ext cx="8280920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63550" indent="-285750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→"/>
            </a:pPr>
            <a:r>
              <a:rPr lang="fr-FR" sz="1600" dirty="0">
                <a:cs typeface="Arial" pitchFamily="34" charset="0"/>
              </a:rPr>
              <a:t>Une ouverture sur la mer limitée </a:t>
            </a:r>
          </a:p>
          <a:p>
            <a:pPr marL="342900" indent="-342900">
              <a:buFont typeface="Arial" pitchFamily="34" charset="0"/>
              <a:buChar char="•"/>
            </a:pPr>
            <a:endParaRPr lang="fr-FR" dirty="0">
              <a:latin typeface="+mj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fr-FR" sz="1600" dirty="0" smtClean="0">
                <a:latin typeface="+mj-lt"/>
                <a:cs typeface="Arial" pitchFamily="34" charset="0"/>
              </a:rPr>
              <a:t>Un projet d’aménagement développé pour un usage prédominant de promenade, visant à améliorer l’accessibilité actuelle tout en retrouvant un rapport à l’eau plus direct.</a:t>
            </a:r>
            <a:endParaRPr lang="fr-FR" sz="1600" dirty="0">
              <a:latin typeface="+mj-lt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4174" y="1268760"/>
            <a:ext cx="2390783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>
              <a:lnSpc>
                <a:spcPct val="150000"/>
              </a:lnSpc>
              <a:spcBef>
                <a:spcPts val="600"/>
              </a:spcBef>
            </a:pPr>
            <a:r>
              <a:rPr lang="fr-FR" b="1" dirty="0" smtClean="0">
                <a:latin typeface="+mj-lt"/>
                <a:cs typeface="Arial" pitchFamily="34" charset="0"/>
              </a:rPr>
              <a:t>Les quais aujourd’hui</a:t>
            </a:r>
            <a:endParaRPr lang="fr-FR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19960" y="188640"/>
            <a:ext cx="835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+mj-lt"/>
              </a:rPr>
              <a:t>PROCHAINE TRANCHE OPÉRATIONNELLE </a:t>
            </a:r>
          </a:p>
          <a:p>
            <a:r>
              <a:rPr lang="fr-FR" sz="2400" dirty="0" smtClean="0">
                <a:solidFill>
                  <a:srgbClr val="FFC000"/>
                </a:solidFill>
              </a:rPr>
              <a:t>AMÉNAGEMENT DES PREMIÈRES PORTIONS DE QUAIS</a:t>
            </a:r>
            <a:endParaRPr lang="fr-FR" sz="2400" dirty="0">
              <a:solidFill>
                <a:srgbClr val="FFC000"/>
              </a:solidFill>
            </a:endParaRPr>
          </a:p>
        </p:txBody>
      </p:sp>
      <p:pic>
        <p:nvPicPr>
          <p:cNvPr id="15" name="Picture 1" descr="C:\Users\jlehenaff\Desktop\images\imag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5" y="66800"/>
            <a:ext cx="405905" cy="5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899592" y="1624816"/>
            <a:ext cx="6905816" cy="4788644"/>
            <a:chOff x="618512" y="1231247"/>
            <a:chExt cx="7759392" cy="538053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8512" y="1231247"/>
              <a:ext cx="7759392" cy="538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923928" y="6237312"/>
              <a:ext cx="2232248" cy="3744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123728" y="6611779"/>
            <a:ext cx="5094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Présentation du 15/12/2016</a:t>
            </a:r>
            <a:endParaRPr lang="fr-FR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 flipH="1" flipV="1">
            <a:off x="6406133" y="3068960"/>
            <a:ext cx="1307333" cy="72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596336" y="2985582"/>
            <a:ext cx="1403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Niveau haut (béton)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723594" y="3717032"/>
            <a:ext cx="1256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Niveau bas</a:t>
            </a:r>
          </a:p>
          <a:p>
            <a:pPr lvl="0"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(pavés)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 flipV="1">
            <a:off x="4785167" y="5733258"/>
            <a:ext cx="146873" cy="4320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478866" y="6165304"/>
            <a:ext cx="28933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Gradinage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en creux (béton)</a:t>
            </a:r>
          </a:p>
        </p:txBody>
      </p:sp>
      <p:cxnSp>
        <p:nvCxnSpPr>
          <p:cNvPr id="42" name="Connecteur droit avec flèche 41"/>
          <p:cNvCxnSpPr/>
          <p:nvPr/>
        </p:nvCxnSpPr>
        <p:spPr>
          <a:xfrm flipH="1" flipV="1">
            <a:off x="6732240" y="5619168"/>
            <a:ext cx="360040" cy="4341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226755" y="6011056"/>
            <a:ext cx="2737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Emmarchement (béton)</a:t>
            </a:r>
          </a:p>
        </p:txBody>
      </p:sp>
      <p:cxnSp>
        <p:nvCxnSpPr>
          <p:cNvPr id="44" name="Connecteur droit avec flèche 43"/>
          <p:cNvCxnSpPr/>
          <p:nvPr/>
        </p:nvCxnSpPr>
        <p:spPr>
          <a:xfrm flipV="1">
            <a:off x="1691680" y="5733258"/>
            <a:ext cx="1152128" cy="320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23528" y="6053353"/>
            <a:ext cx="2267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600" dirty="0" smtClean="0">
                <a:latin typeface="Arial" pitchFamily="34" charset="0"/>
                <a:cs typeface="Arial" pitchFamily="34" charset="0"/>
              </a:rPr>
              <a:t>Un « quai jardin »</a:t>
            </a:r>
          </a:p>
          <a:p>
            <a:pPr lvl="0" algn="just"/>
            <a:r>
              <a:rPr lang="fr-FR" sz="1600" dirty="0" smtClean="0">
                <a:latin typeface="Arial" pitchFamily="34" charset="0"/>
                <a:cs typeface="Arial" pitchFamily="34" charset="0"/>
              </a:rPr>
              <a:t>(stabilisé renforcé)</a:t>
            </a:r>
          </a:p>
        </p:txBody>
      </p:sp>
      <p:cxnSp>
        <p:nvCxnSpPr>
          <p:cNvPr id="46" name="Connecteur droit avec flèche 45"/>
          <p:cNvCxnSpPr/>
          <p:nvPr/>
        </p:nvCxnSpPr>
        <p:spPr>
          <a:xfrm flipH="1">
            <a:off x="7318433" y="3981473"/>
            <a:ext cx="486975" cy="1676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3573016"/>
            <a:ext cx="2122165" cy="1301330"/>
          </a:xfrm>
          <a:prstGeom prst="rect">
            <a:avLst/>
          </a:prstGeom>
          <a:effectLst>
            <a:glow rad="127000">
              <a:schemeClr val="accent1">
                <a:alpha val="36000"/>
              </a:schemeClr>
            </a:glow>
          </a:effectLst>
        </p:spPr>
      </p:pic>
      <p:sp>
        <p:nvSpPr>
          <p:cNvPr id="51" name="Rectangle 50"/>
          <p:cNvSpPr/>
          <p:nvPr/>
        </p:nvSpPr>
        <p:spPr>
          <a:xfrm>
            <a:off x="4231977" y="3861048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Maison de l’Agglomération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231977" y="2420888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Anoriante</a:t>
            </a:r>
            <a:endParaRPr lang="fr-FR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11248" y="1196752"/>
            <a:ext cx="1973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600" dirty="0" smtClean="0">
                <a:latin typeface="Arial" pitchFamily="34" charset="0"/>
                <a:cs typeface="Arial" pitchFamily="34" charset="0"/>
              </a:rPr>
              <a:t>Un « quai urbain »</a:t>
            </a:r>
          </a:p>
          <a:p>
            <a:pPr lvl="0"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minéral</a:t>
            </a:r>
          </a:p>
        </p:txBody>
      </p:sp>
      <p:cxnSp>
        <p:nvCxnSpPr>
          <p:cNvPr id="59" name="Connecteur droit avec flèche 58"/>
          <p:cNvCxnSpPr/>
          <p:nvPr/>
        </p:nvCxnSpPr>
        <p:spPr>
          <a:xfrm flipH="1">
            <a:off x="7568871" y="1556792"/>
            <a:ext cx="243489" cy="3749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7510595" y="5011656"/>
            <a:ext cx="360040" cy="4341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556881" y="5381040"/>
            <a:ext cx="1728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Rejointoiement</a:t>
            </a:r>
          </a:p>
        </p:txBody>
      </p:sp>
    </p:spTree>
    <p:extLst>
      <p:ext uri="{BB962C8B-B14F-4D97-AF65-F5344CB8AC3E}">
        <p14:creationId xmlns:p14="http://schemas.microsoft.com/office/powerpoint/2010/main" val="23467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19960" y="188640"/>
            <a:ext cx="835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+mj-lt"/>
              </a:rPr>
              <a:t>PROCHAINE TRANCHE OPÉRATIONNELLE </a:t>
            </a:r>
          </a:p>
          <a:p>
            <a:r>
              <a:rPr lang="fr-FR" sz="2400" dirty="0" smtClean="0">
                <a:solidFill>
                  <a:srgbClr val="FFC000"/>
                </a:solidFill>
              </a:rPr>
              <a:t>AMÉNAGEMENT DES PREMIÈRES PORTIONS DE QUAIS</a:t>
            </a:r>
            <a:endParaRPr lang="fr-FR" sz="2400" dirty="0">
              <a:solidFill>
                <a:srgbClr val="FFC000"/>
              </a:solidFill>
            </a:endParaRPr>
          </a:p>
        </p:txBody>
      </p:sp>
      <p:pic>
        <p:nvPicPr>
          <p:cNvPr id="15" name="Picture 1" descr="C:\Users\jlehenaff\Desktop\images\imag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5" y="66800"/>
            <a:ext cx="405905" cy="5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123728" y="6611779"/>
            <a:ext cx="5094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Présentation du 15/12/2016</a:t>
            </a:r>
            <a:endParaRPr lang="fr-FR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105" y="1340768"/>
            <a:ext cx="8639809" cy="521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2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19960" y="188640"/>
            <a:ext cx="835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+mj-lt"/>
              </a:rPr>
              <a:t>PROCHAINE TRANCHE OPÉRATIONNELLE </a:t>
            </a:r>
          </a:p>
          <a:p>
            <a:r>
              <a:rPr lang="fr-FR" sz="2400" dirty="0" smtClean="0">
                <a:solidFill>
                  <a:srgbClr val="FFC000"/>
                </a:solidFill>
              </a:rPr>
              <a:t>AMÉNAGEMENT DES PREMIÈRES PORTIONS DE QUAIS</a:t>
            </a:r>
            <a:endParaRPr lang="fr-FR" sz="2400" dirty="0">
              <a:solidFill>
                <a:srgbClr val="FFC000"/>
              </a:solidFill>
            </a:endParaRPr>
          </a:p>
        </p:txBody>
      </p:sp>
      <p:pic>
        <p:nvPicPr>
          <p:cNvPr id="15" name="Picture 1" descr="C:\Users\jlehenaff\Desktop\images\imag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5" y="66800"/>
            <a:ext cx="405905" cy="5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123728" y="6611779"/>
            <a:ext cx="5094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Présentation du 15/12/2016</a:t>
            </a:r>
            <a:endParaRPr lang="fr-FR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174" y="1268760"/>
            <a:ext cx="1083951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>
              <a:lnSpc>
                <a:spcPct val="150000"/>
              </a:lnSpc>
              <a:spcBef>
                <a:spcPts val="600"/>
              </a:spcBef>
            </a:pPr>
            <a:r>
              <a:rPr lang="fr-FR" b="1" dirty="0" smtClean="0">
                <a:latin typeface="+mj-lt"/>
                <a:cs typeface="Arial" pitchFamily="34" charset="0"/>
              </a:rPr>
              <a:t>Les sols</a:t>
            </a:r>
            <a:endParaRPr lang="fr-FR" b="1" dirty="0">
              <a:latin typeface="+mj-lt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1" y="1854322"/>
            <a:ext cx="3265007" cy="156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3568" y="3324906"/>
            <a:ext cx="1623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latin typeface="+mj-lt"/>
                <a:cs typeface="Arial" pitchFamily="34" charset="0"/>
              </a:rPr>
              <a:t>Stabilisé renforcé</a:t>
            </a:r>
            <a:endParaRPr lang="fr-FR" sz="1600" dirty="0"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207" y="5805264"/>
            <a:ext cx="17055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latin typeface="+mj-lt"/>
                <a:cs typeface="Arial" pitchFamily="34" charset="0"/>
              </a:rPr>
              <a:t>Béton préfabriqué</a:t>
            </a:r>
            <a:endParaRPr lang="fr-FR" sz="1600" dirty="0">
              <a:latin typeface="+mj-lt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1" y="3836562"/>
            <a:ext cx="1798381" cy="202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1268760"/>
            <a:ext cx="3265007" cy="158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11960" y="2780928"/>
            <a:ext cx="1105174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>
                <a:latin typeface="+mj-lt"/>
                <a:cs typeface="Arial" pitchFamily="34" charset="0"/>
              </a:rPr>
              <a:t>Pavé granit</a:t>
            </a:r>
            <a:endParaRPr lang="fr-FR" sz="1600" dirty="0">
              <a:latin typeface="+mj-lt"/>
              <a:cs typeface="Arial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3866415"/>
            <a:ext cx="3481310" cy="196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63529" y="5805264"/>
            <a:ext cx="2715936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>
                <a:latin typeface="+mj-lt"/>
                <a:cs typeface="Arial" pitchFamily="34" charset="0"/>
              </a:rPr>
              <a:t>Béton désactivé ou bouchardé</a:t>
            </a:r>
            <a:endParaRPr lang="fr-FR" sz="1600" dirty="0">
              <a:latin typeface="+mj-lt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4580014"/>
            <a:ext cx="2251372" cy="125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7730" y="3284984"/>
            <a:ext cx="2161678" cy="129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206671" y="5837709"/>
            <a:ext cx="287095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 smtClean="0">
                <a:latin typeface="+mj-lt"/>
                <a:cs typeface="Arial" pitchFamily="34" charset="0"/>
              </a:rPr>
              <a:t>PMR - Des dispositifs de prévention du risque de chute</a:t>
            </a:r>
            <a:endParaRPr lang="fr-FR" sz="16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19960" y="188640"/>
            <a:ext cx="835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+mj-lt"/>
              </a:rPr>
              <a:t>PROCHAINE TRANCHE OPÉRATIONNELLE </a:t>
            </a:r>
          </a:p>
          <a:p>
            <a:r>
              <a:rPr lang="fr-FR" sz="2400" dirty="0" smtClean="0">
                <a:solidFill>
                  <a:srgbClr val="FFC000"/>
                </a:solidFill>
              </a:rPr>
              <a:t>AMÉNAGEMENT DES PREMIÈRES PORTIONS DE QUAIS</a:t>
            </a:r>
            <a:endParaRPr lang="fr-FR" sz="2400" dirty="0">
              <a:solidFill>
                <a:srgbClr val="FFC000"/>
              </a:solidFill>
            </a:endParaRPr>
          </a:p>
        </p:txBody>
      </p:sp>
      <p:pic>
        <p:nvPicPr>
          <p:cNvPr id="15" name="Picture 1" descr="C:\Users\jlehenaff\Desktop\images\imag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5" y="66800"/>
            <a:ext cx="405905" cy="5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123728" y="6611779"/>
            <a:ext cx="5094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Présentation du 15/12/2016</a:t>
            </a:r>
            <a:endParaRPr lang="fr-FR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174" y="1268760"/>
            <a:ext cx="2176430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>
              <a:lnSpc>
                <a:spcPct val="150000"/>
              </a:lnSpc>
              <a:spcBef>
                <a:spcPts val="600"/>
              </a:spcBef>
            </a:pPr>
            <a:r>
              <a:rPr lang="fr-FR" b="1" dirty="0">
                <a:latin typeface="+mj-lt"/>
                <a:cs typeface="Arial" pitchFamily="34" charset="0"/>
              </a:rPr>
              <a:t>Les massifs plantés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676" y="1845394"/>
            <a:ext cx="1595140" cy="208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051720" y="3954542"/>
            <a:ext cx="38674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+mj-lt"/>
                <a:cs typeface="Arial" pitchFamily="34" charset="0"/>
              </a:rPr>
              <a:t>Valorisation des arbres existants</a:t>
            </a:r>
            <a:endParaRPr lang="fr-FR" sz="1600" dirty="0">
              <a:latin typeface="+mj-lt"/>
              <a:cs typeface="Arial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1187624" y="4293096"/>
            <a:ext cx="6070723" cy="2084825"/>
            <a:chOff x="3399890" y="1532136"/>
            <a:chExt cx="7244904" cy="280670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99890" y="1628800"/>
              <a:ext cx="5473700" cy="2688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73590" y="1532136"/>
              <a:ext cx="1771204" cy="280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769592"/>
            <a:ext cx="1667318" cy="21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954083" y="6361615"/>
            <a:ext cx="489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+mj-lt"/>
                <a:cs typeface="Arial" pitchFamily="34" charset="0"/>
              </a:rPr>
              <a:t>Une matrice de graminées et d’euphorbes</a:t>
            </a:r>
            <a:endParaRPr lang="fr-FR" sz="16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19960" y="188640"/>
            <a:ext cx="835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+mj-lt"/>
              </a:rPr>
              <a:t>PROCHAINE TRANCHE OPÉRATIONNELLE </a:t>
            </a:r>
          </a:p>
          <a:p>
            <a:r>
              <a:rPr lang="fr-FR" sz="2400" dirty="0" smtClean="0">
                <a:solidFill>
                  <a:srgbClr val="FFC000"/>
                </a:solidFill>
              </a:rPr>
              <a:t>AMÉNAGEMENT DES PREMIÈRES PORTIONS DE QUAIS</a:t>
            </a:r>
            <a:endParaRPr lang="fr-FR" sz="2400" dirty="0">
              <a:solidFill>
                <a:srgbClr val="FFC000"/>
              </a:solidFill>
            </a:endParaRPr>
          </a:p>
        </p:txBody>
      </p:sp>
      <p:pic>
        <p:nvPicPr>
          <p:cNvPr id="15" name="Picture 1" descr="C:\Users\jlehenaff\Desktop\images\imag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5" y="66800"/>
            <a:ext cx="405905" cy="5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123728" y="6611779"/>
            <a:ext cx="5094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Présentation du 15/12/2016</a:t>
            </a:r>
            <a:endParaRPr lang="fr-FR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174" y="1268760"/>
            <a:ext cx="1430200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>
              <a:lnSpc>
                <a:spcPct val="150000"/>
              </a:lnSpc>
              <a:spcBef>
                <a:spcPts val="600"/>
              </a:spcBef>
            </a:pPr>
            <a:r>
              <a:rPr lang="fr-FR" b="1" dirty="0">
                <a:latin typeface="+mj-lt"/>
                <a:cs typeface="Arial" pitchFamily="34" charset="0"/>
              </a:rPr>
              <a:t>Le mobilier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0366" y="4040819"/>
            <a:ext cx="1557938" cy="222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33631"/>
            <a:ext cx="2931415" cy="205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3212" y="4040819"/>
            <a:ext cx="1815010" cy="230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9428" y="4040819"/>
            <a:ext cx="1804350" cy="236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7436" y="1723885"/>
            <a:ext cx="3141640" cy="205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7335" y="1501195"/>
            <a:ext cx="2318665" cy="227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1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19960" y="188640"/>
            <a:ext cx="835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+mj-lt"/>
              </a:rPr>
              <a:t>PROCHAINE TRANCHE OPÉRATIONNELLE </a:t>
            </a:r>
          </a:p>
          <a:p>
            <a:r>
              <a:rPr lang="fr-FR" sz="2400" dirty="0" smtClean="0">
                <a:solidFill>
                  <a:srgbClr val="FFC000"/>
                </a:solidFill>
              </a:rPr>
              <a:t>AMÉNAGEMENT DES PREMIÈRES PORTIONS DE QUAIS</a:t>
            </a:r>
            <a:endParaRPr lang="fr-FR" sz="2400" dirty="0">
              <a:solidFill>
                <a:srgbClr val="FFC000"/>
              </a:solidFill>
            </a:endParaRPr>
          </a:p>
        </p:txBody>
      </p:sp>
      <p:pic>
        <p:nvPicPr>
          <p:cNvPr id="15" name="Picture 1" descr="C:\Users\jlehenaff\Desktop\images\imag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5" y="66800"/>
            <a:ext cx="405905" cy="5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123728" y="6611779"/>
            <a:ext cx="5094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Présentation du 15/12/2016</a:t>
            </a:r>
            <a:endParaRPr lang="fr-FR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174" y="1268760"/>
            <a:ext cx="1339341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>
              <a:lnSpc>
                <a:spcPct val="150000"/>
              </a:lnSpc>
              <a:spcBef>
                <a:spcPts val="600"/>
              </a:spcBef>
            </a:pPr>
            <a:r>
              <a:rPr lang="fr-FR" b="1" dirty="0" smtClean="0">
                <a:latin typeface="+mj-lt"/>
                <a:cs typeface="Arial" pitchFamily="34" charset="0"/>
              </a:rPr>
              <a:t>L’éclairage</a:t>
            </a:r>
            <a:endParaRPr lang="fr-FR" b="1" dirty="0">
              <a:latin typeface="+mj-lt"/>
              <a:cs typeface="Arial" pitchFamily="34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817" y="1733631"/>
            <a:ext cx="5757684" cy="270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0884" y="4077072"/>
            <a:ext cx="4208523" cy="230037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1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2852936"/>
            <a:ext cx="58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+mj-lt"/>
              </a:rPr>
              <a:t>Questions / Réponses</a:t>
            </a:r>
          </a:p>
        </p:txBody>
      </p:sp>
    </p:spTree>
    <p:extLst>
      <p:ext uri="{BB962C8B-B14F-4D97-AF65-F5344CB8AC3E}">
        <p14:creationId xmlns:p14="http://schemas.microsoft.com/office/powerpoint/2010/main" val="156769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67544" y="1268760"/>
            <a:ext cx="8280920" cy="32778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7800" indent="-342900" algn="just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fr-FR" dirty="0">
                <a:latin typeface="+mj-lt"/>
                <a:cs typeface="Arial" pitchFamily="34" charset="0"/>
              </a:rPr>
              <a:t>Un site à forts enjeux du fait de son histoire et de son emplacement exceptionnel</a:t>
            </a:r>
          </a:p>
          <a:p>
            <a:pPr marL="177800" indent="-342900" algn="just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fr-FR" dirty="0">
                <a:latin typeface="+mj-lt"/>
                <a:cs typeface="Arial" pitchFamily="34" charset="0"/>
              </a:rPr>
              <a:t>Principaux objectifs recherchés :</a:t>
            </a:r>
          </a:p>
          <a:p>
            <a:pPr marL="1162050" lvl="1" indent="-457200">
              <a:spcBef>
                <a:spcPts val="1200"/>
              </a:spcBef>
              <a:buFont typeface="Arial" panose="020B0604020202020204" pitchFamily="34" charset="0"/>
              <a:buChar char="→"/>
            </a:pPr>
            <a:r>
              <a:rPr lang="fr-FR" sz="1600" dirty="0">
                <a:latin typeface="+mj-lt"/>
                <a:cs typeface="Arial" pitchFamily="34" charset="0"/>
              </a:rPr>
              <a:t>Ouvrir la ville sur la mer</a:t>
            </a:r>
          </a:p>
          <a:p>
            <a:pPr marL="1162050" lvl="1" indent="-457200">
              <a:spcBef>
                <a:spcPts val="1200"/>
              </a:spcBef>
              <a:buFont typeface="Arial" panose="020B0604020202020204" pitchFamily="34" charset="0"/>
              <a:buChar char="→"/>
            </a:pPr>
            <a:r>
              <a:rPr lang="fr-FR" sz="1600" dirty="0" smtClean="0">
                <a:latin typeface="+mj-lt"/>
                <a:cs typeface="Arial" pitchFamily="34" charset="0"/>
              </a:rPr>
              <a:t>La </a:t>
            </a:r>
            <a:r>
              <a:rPr lang="fr-FR" sz="1600" dirty="0">
                <a:latin typeface="+mj-lt"/>
                <a:cs typeface="Arial" pitchFamily="34" charset="0"/>
              </a:rPr>
              <a:t>réappropriation de l’Enclos du port par les </a:t>
            </a:r>
            <a:r>
              <a:rPr lang="fr-FR" sz="1600" dirty="0" err="1">
                <a:latin typeface="+mj-lt"/>
                <a:cs typeface="Arial" pitchFamily="34" charset="0"/>
              </a:rPr>
              <a:t>lorientais</a:t>
            </a:r>
            <a:r>
              <a:rPr lang="fr-FR" sz="1600" dirty="0">
                <a:latin typeface="+mj-lt"/>
                <a:cs typeface="Arial" pitchFamily="34" charset="0"/>
              </a:rPr>
              <a:t> </a:t>
            </a:r>
          </a:p>
          <a:p>
            <a:pPr marL="1162050" lvl="1" indent="-457200">
              <a:spcBef>
                <a:spcPts val="1200"/>
              </a:spcBef>
              <a:buFont typeface="Arial" panose="020B0604020202020204" pitchFamily="34" charset="0"/>
              <a:buChar char="→"/>
            </a:pPr>
            <a:r>
              <a:rPr lang="fr-FR" sz="1600" dirty="0" smtClean="0">
                <a:latin typeface="+mj-lt"/>
                <a:cs typeface="Arial" pitchFamily="34" charset="0"/>
              </a:rPr>
              <a:t>Le </a:t>
            </a:r>
            <a:r>
              <a:rPr lang="fr-FR" sz="1600" dirty="0">
                <a:latin typeface="+mj-lt"/>
                <a:cs typeface="Arial" pitchFamily="34" charset="0"/>
              </a:rPr>
              <a:t>développement de son attractivité : faire du Péristyle un lieu ambitieux et emblématique de Lorient</a:t>
            </a:r>
          </a:p>
          <a:p>
            <a:pPr marL="1162050" lvl="1" indent="-457200">
              <a:spcBef>
                <a:spcPts val="1200"/>
              </a:spcBef>
              <a:buFont typeface="Arial" panose="020B0604020202020204" pitchFamily="34" charset="0"/>
              <a:buChar char="→"/>
            </a:pPr>
            <a:r>
              <a:rPr lang="fr-FR" sz="1600" dirty="0">
                <a:latin typeface="+mj-lt"/>
                <a:cs typeface="Arial" pitchFamily="34" charset="0"/>
              </a:rPr>
              <a:t>Valoriser les promenades en bord de mer y compris en cœur de ville</a:t>
            </a:r>
          </a:p>
          <a:p>
            <a:pPr marL="1162050" lvl="1" indent="-457200">
              <a:spcBef>
                <a:spcPts val="1200"/>
              </a:spcBef>
              <a:buFont typeface="Arial" panose="020B0604020202020204" pitchFamily="34" charset="0"/>
              <a:buChar char="→"/>
            </a:pPr>
            <a:r>
              <a:rPr lang="fr-FR" sz="1600" dirty="0" smtClean="0">
                <a:latin typeface="+mj-lt"/>
                <a:cs typeface="Arial" pitchFamily="34" charset="0"/>
              </a:rPr>
              <a:t>Développer </a:t>
            </a:r>
            <a:r>
              <a:rPr lang="fr-FR" sz="1600" dirty="0">
                <a:latin typeface="+mj-lt"/>
                <a:cs typeface="Arial" pitchFamily="34" charset="0"/>
              </a:rPr>
              <a:t>le projet dans une logique </a:t>
            </a:r>
            <a:r>
              <a:rPr lang="fr-FR" sz="1600" dirty="0" smtClean="0">
                <a:latin typeface="+mj-lt"/>
                <a:cs typeface="Arial" pitchFamily="34" charset="0"/>
              </a:rPr>
              <a:t>d’éco-quartier</a:t>
            </a:r>
            <a:endParaRPr lang="fr-FR" sz="1600" dirty="0">
              <a:latin typeface="+mj-lt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6" r="1523"/>
          <a:stretch/>
        </p:blipFill>
        <p:spPr bwMode="auto">
          <a:xfrm>
            <a:off x="1916021" y="4725144"/>
            <a:ext cx="5569527" cy="17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51520" y="191542"/>
            <a:ext cx="835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+mj-lt"/>
              </a:rPr>
              <a:t>LE PROJET DU PERISTYLE,</a:t>
            </a:r>
          </a:p>
          <a:p>
            <a:r>
              <a:rPr lang="fr-FR" sz="2400" dirty="0" smtClean="0">
                <a:solidFill>
                  <a:srgbClr val="FFC000"/>
                </a:solidFill>
              </a:rPr>
              <a:t>RAPPEL DES PARTIS-PRIS D’AMENAGEMENT</a:t>
            </a:r>
            <a:endParaRPr lang="fr-F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51520" y="191542"/>
            <a:ext cx="835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+mj-lt"/>
              </a:rPr>
              <a:t>LE PROJET DU PERISTYLE,</a:t>
            </a:r>
          </a:p>
          <a:p>
            <a:r>
              <a:rPr lang="fr-FR" sz="2400" dirty="0" smtClean="0">
                <a:solidFill>
                  <a:srgbClr val="FFC000"/>
                </a:solidFill>
              </a:rPr>
              <a:t>RAPPEL DES PARTIS-PRIS D’AMENAGEMENT</a:t>
            </a:r>
            <a:endParaRPr lang="fr-FR" sz="2400" dirty="0">
              <a:solidFill>
                <a:srgbClr val="FFC000"/>
              </a:solidFill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815" y="1772816"/>
            <a:ext cx="8821806" cy="476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1655676" y="1357318"/>
            <a:ext cx="1800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000" b="1" dirty="0" smtClean="0">
                <a:latin typeface="Arial Narrow" pitchFamily="34" charset="0"/>
              </a:rPr>
              <a:t>La </a:t>
            </a:r>
            <a:r>
              <a:rPr lang="fr-FR" sz="1000" b="1" dirty="0">
                <a:latin typeface="Arial Narrow" pitchFamily="34" charset="0"/>
              </a:rPr>
              <a:t>Place d’Armes : </a:t>
            </a:r>
            <a:endParaRPr lang="fr-FR" sz="1000" b="1" dirty="0" smtClean="0">
              <a:latin typeface="Arial Narrow" pitchFamily="34" charset="0"/>
            </a:endParaRPr>
          </a:p>
          <a:p>
            <a:pPr lvl="0" algn="just"/>
            <a:r>
              <a:rPr lang="fr-FR" sz="1000" b="1" dirty="0" smtClean="0">
                <a:latin typeface="Arial Narrow" pitchFamily="34" charset="0"/>
              </a:rPr>
              <a:t>Changer </a:t>
            </a:r>
            <a:r>
              <a:rPr lang="fr-FR" sz="1000" b="1" dirty="0">
                <a:latin typeface="Arial Narrow" pitchFamily="34" charset="0"/>
              </a:rPr>
              <a:t>la perception du </a:t>
            </a:r>
            <a:r>
              <a:rPr lang="fr-FR" sz="1000" b="1" dirty="0" smtClean="0">
                <a:latin typeface="Arial Narrow" pitchFamily="34" charset="0"/>
              </a:rPr>
              <a:t>lieu</a:t>
            </a:r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2876569" y="1691790"/>
            <a:ext cx="255271" cy="441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45974" y="1356736"/>
            <a:ext cx="15528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b="1" dirty="0">
                <a:latin typeface="Arial Narrow" pitchFamily="34" charset="0"/>
              </a:rPr>
              <a:t>La Porte Gabriel : </a:t>
            </a:r>
            <a:endParaRPr lang="fr-FR" sz="1000" b="1" dirty="0" smtClean="0">
              <a:latin typeface="Arial Narrow" pitchFamily="34" charset="0"/>
            </a:endParaRPr>
          </a:p>
          <a:p>
            <a:pPr algn="just"/>
            <a:r>
              <a:rPr lang="fr-FR" sz="1000" b="1" dirty="0" smtClean="0">
                <a:latin typeface="Arial Narrow" pitchFamily="34" charset="0"/>
              </a:rPr>
              <a:t>Relier </a:t>
            </a:r>
            <a:r>
              <a:rPr lang="fr-FR" sz="1000" b="1" dirty="0">
                <a:latin typeface="Arial Narrow" pitchFamily="34" charset="0"/>
              </a:rPr>
              <a:t>le Péristyle à la </a:t>
            </a:r>
            <a:r>
              <a:rPr lang="fr-FR" sz="1000" b="1" dirty="0" smtClean="0">
                <a:latin typeface="Arial Narrow" pitchFamily="34" charset="0"/>
              </a:rPr>
              <a:t>ville</a:t>
            </a:r>
            <a:endParaRPr lang="fr-FR" sz="1000" b="1" dirty="0">
              <a:latin typeface="Arial Narrow" pitchFamily="34" charset="0"/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>
            <a:off x="1908559" y="3155165"/>
            <a:ext cx="5405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1187624" y="1756847"/>
            <a:ext cx="1368152" cy="5284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409522" y="1356737"/>
            <a:ext cx="2153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000" b="1" dirty="0">
                <a:latin typeface="Arial Narrow" pitchFamily="34" charset="0"/>
              </a:rPr>
              <a:t>La rue de l’Hôtel Gabriel et les rampes : </a:t>
            </a:r>
            <a:endParaRPr lang="fr-FR" sz="1000" b="1" dirty="0" smtClean="0">
              <a:latin typeface="Arial Narrow" pitchFamily="34" charset="0"/>
            </a:endParaRPr>
          </a:p>
          <a:p>
            <a:pPr lvl="0" algn="just"/>
            <a:r>
              <a:rPr lang="fr-FR" sz="1000" b="1" dirty="0" smtClean="0">
                <a:latin typeface="Arial Narrow" pitchFamily="34" charset="0"/>
              </a:rPr>
              <a:t>Préserver </a:t>
            </a:r>
            <a:r>
              <a:rPr lang="fr-FR" sz="1000" b="1" dirty="0">
                <a:latin typeface="Arial Narrow" pitchFamily="34" charset="0"/>
              </a:rPr>
              <a:t>la dominante pavée</a:t>
            </a:r>
          </a:p>
        </p:txBody>
      </p:sp>
      <p:cxnSp>
        <p:nvCxnSpPr>
          <p:cNvPr id="62" name="Connecteur droit avec flèche 61"/>
          <p:cNvCxnSpPr/>
          <p:nvPr/>
        </p:nvCxnSpPr>
        <p:spPr>
          <a:xfrm flipH="1">
            <a:off x="3419874" y="1691790"/>
            <a:ext cx="576062" cy="8731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971007" y="3145057"/>
            <a:ext cx="1074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  <a:latin typeface="Arial Narrow" pitchFamily="34" charset="0"/>
              </a:rPr>
              <a:t>Un quai urbain le long </a:t>
            </a:r>
            <a:r>
              <a:rPr lang="fr-FR" sz="1000" b="1" dirty="0" smtClean="0">
                <a:solidFill>
                  <a:schemeClr val="bg1"/>
                </a:solidFill>
                <a:latin typeface="Arial Narrow" pitchFamily="34" charset="0"/>
              </a:rPr>
              <a:t>du </a:t>
            </a:r>
            <a:r>
              <a:rPr lang="fr-FR" sz="1000" b="1" dirty="0">
                <a:solidFill>
                  <a:schemeClr val="bg1"/>
                </a:solidFill>
                <a:latin typeface="Arial Narrow" pitchFamily="34" charset="0"/>
              </a:rPr>
              <a:t>Scorff</a:t>
            </a:r>
          </a:p>
        </p:txBody>
      </p:sp>
      <p:cxnSp>
        <p:nvCxnSpPr>
          <p:cNvPr id="64" name="Connecteur droit avec flèche 63"/>
          <p:cNvCxnSpPr/>
          <p:nvPr/>
        </p:nvCxnSpPr>
        <p:spPr>
          <a:xfrm flipH="1">
            <a:off x="7668345" y="3573016"/>
            <a:ext cx="302662" cy="21602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 flipV="1">
            <a:off x="7194360" y="5373216"/>
            <a:ext cx="473986" cy="43204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7308304" y="5815136"/>
            <a:ext cx="17013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00" b="1" dirty="0">
                <a:solidFill>
                  <a:schemeClr val="bg1"/>
                </a:solidFill>
                <a:latin typeface="Arial Narrow" pitchFamily="34" charset="0"/>
              </a:rPr>
              <a:t>Un quai jardin, </a:t>
            </a:r>
            <a:r>
              <a:rPr lang="fr-FR" sz="1000" b="1" dirty="0" smtClean="0">
                <a:solidFill>
                  <a:schemeClr val="bg1"/>
                </a:solidFill>
                <a:latin typeface="Arial Narrow" pitchFamily="34" charset="0"/>
              </a:rPr>
              <a:t>prolongeant la </a:t>
            </a:r>
            <a:r>
              <a:rPr lang="fr-FR" sz="1000" b="1" dirty="0">
                <a:solidFill>
                  <a:schemeClr val="bg1"/>
                </a:solidFill>
                <a:latin typeface="Arial Narrow" pitchFamily="34" charset="0"/>
              </a:rPr>
              <a:t>promenade plantée existante le long de l’avant-port</a:t>
            </a:r>
          </a:p>
        </p:txBody>
      </p:sp>
      <p:cxnSp>
        <p:nvCxnSpPr>
          <p:cNvPr id="67" name="Connecteur droit avec flèche 66"/>
          <p:cNvCxnSpPr/>
          <p:nvPr/>
        </p:nvCxnSpPr>
        <p:spPr>
          <a:xfrm flipV="1">
            <a:off x="6199702" y="4937437"/>
            <a:ext cx="258111" cy="86782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495652" y="5805264"/>
            <a:ext cx="16355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  <a:latin typeface="Arial Narrow" pitchFamily="34" charset="0"/>
              </a:rPr>
              <a:t>L’Esplanade du </a:t>
            </a:r>
            <a:r>
              <a:rPr lang="fr-FR" sz="1000" b="1" dirty="0" smtClean="0">
                <a:solidFill>
                  <a:schemeClr val="bg1"/>
                </a:solidFill>
                <a:latin typeface="Arial Narrow" pitchFamily="34" charset="0"/>
              </a:rPr>
              <a:t>Péristyle permettant d’accueillir des manifestations ponctuelles</a:t>
            </a:r>
            <a:endParaRPr lang="fr-FR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329102" y="4347772"/>
            <a:ext cx="1094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b="1" dirty="0" smtClean="0">
                <a:solidFill>
                  <a:schemeClr val="bg1"/>
                </a:solidFill>
                <a:latin typeface="Arial Narrow" pitchFamily="34" charset="0"/>
              </a:rPr>
              <a:t>Le réservoir,</a:t>
            </a:r>
          </a:p>
          <a:p>
            <a:pPr algn="just"/>
            <a:r>
              <a:rPr lang="fr-FR" sz="1000" b="1" dirty="0" smtClean="0">
                <a:solidFill>
                  <a:schemeClr val="bg1"/>
                </a:solidFill>
                <a:latin typeface="Arial Narrow" pitchFamily="34" charset="0"/>
              </a:rPr>
              <a:t>jardin des thés</a:t>
            </a:r>
            <a:endParaRPr lang="fr-FR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70" name="Connecteur droit avec flèche 69"/>
          <p:cNvCxnSpPr/>
          <p:nvPr/>
        </p:nvCxnSpPr>
        <p:spPr>
          <a:xfrm flipV="1">
            <a:off x="3023317" y="3573016"/>
            <a:ext cx="1245766" cy="77475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157767" y="2735535"/>
            <a:ext cx="1159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1000" b="1" dirty="0">
                <a:solidFill>
                  <a:schemeClr val="bg1"/>
                </a:solidFill>
                <a:latin typeface="Arial Narrow" pitchFamily="34" charset="0"/>
              </a:rPr>
              <a:t>Le mail Anita </a:t>
            </a:r>
            <a:r>
              <a:rPr lang="fr-FR" sz="1000" b="1" dirty="0" smtClean="0">
                <a:solidFill>
                  <a:schemeClr val="bg1"/>
                </a:solidFill>
                <a:latin typeface="Arial Narrow" pitchFamily="34" charset="0"/>
              </a:rPr>
              <a:t>Conti,</a:t>
            </a:r>
          </a:p>
          <a:p>
            <a:pPr lvl="0" algn="just"/>
            <a:r>
              <a:rPr lang="fr-FR" sz="1000" b="1" dirty="0">
                <a:solidFill>
                  <a:schemeClr val="bg1"/>
                </a:solidFill>
                <a:latin typeface="Arial Narrow" pitchFamily="34" charset="0"/>
              </a:rPr>
              <a:t>j</a:t>
            </a:r>
            <a:r>
              <a:rPr lang="fr-FR" sz="1000" b="1" dirty="0" smtClean="0">
                <a:solidFill>
                  <a:schemeClr val="bg1"/>
                </a:solidFill>
                <a:latin typeface="Arial Narrow" pitchFamily="34" charset="0"/>
              </a:rPr>
              <a:t>ardin reposoir</a:t>
            </a:r>
            <a:endParaRPr lang="fr-FR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72" name="Connecteur droit avec flèche 71"/>
          <p:cNvCxnSpPr/>
          <p:nvPr/>
        </p:nvCxnSpPr>
        <p:spPr>
          <a:xfrm flipH="1">
            <a:off x="6091182" y="3135645"/>
            <a:ext cx="1073106" cy="824749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521743" y="1372706"/>
            <a:ext cx="1367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1000" b="1" dirty="0" smtClean="0">
                <a:latin typeface="Arial Narrow" pitchFamily="34" charset="0"/>
              </a:rPr>
              <a:t>La colline du Faouëdic, </a:t>
            </a:r>
          </a:p>
          <a:p>
            <a:pPr lvl="0" algn="just"/>
            <a:r>
              <a:rPr lang="fr-FR" sz="1000" b="1" dirty="0" smtClean="0">
                <a:latin typeface="Arial Narrow" pitchFamily="34" charset="0"/>
              </a:rPr>
              <a:t>jardin observatoire</a:t>
            </a:r>
          </a:p>
        </p:txBody>
      </p:sp>
      <p:cxnSp>
        <p:nvCxnSpPr>
          <p:cNvPr id="74" name="Connecteur droit avec flèche 73"/>
          <p:cNvCxnSpPr/>
          <p:nvPr/>
        </p:nvCxnSpPr>
        <p:spPr>
          <a:xfrm flipH="1">
            <a:off x="4572002" y="1691790"/>
            <a:ext cx="1515908" cy="12619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571590" y="2310881"/>
            <a:ext cx="1473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000" b="1" dirty="0" smtClean="0">
                <a:solidFill>
                  <a:schemeClr val="bg1"/>
                </a:solidFill>
                <a:latin typeface="Arial Narrow" pitchFamily="34" charset="0"/>
              </a:rPr>
              <a:t>Une aire de jeux à flanc de colline (8-13 ans)</a:t>
            </a:r>
            <a:endParaRPr lang="fr-FR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76" name="Connecteur droit avec flèche 75"/>
          <p:cNvCxnSpPr/>
          <p:nvPr/>
        </p:nvCxnSpPr>
        <p:spPr>
          <a:xfrm flipH="1">
            <a:off x="5551357" y="2523215"/>
            <a:ext cx="1073106" cy="54574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4427983" y="5352275"/>
            <a:ext cx="1123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000" b="1" dirty="0" smtClean="0">
                <a:solidFill>
                  <a:schemeClr val="bg1"/>
                </a:solidFill>
                <a:latin typeface="Arial Narrow" pitchFamily="34" charset="0"/>
              </a:rPr>
              <a:t>Une aire de jeux en creux (0-8ans)</a:t>
            </a:r>
            <a:endParaRPr lang="fr-FR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78" name="Connecteur droit avec flèche 77"/>
          <p:cNvCxnSpPr/>
          <p:nvPr/>
        </p:nvCxnSpPr>
        <p:spPr>
          <a:xfrm flipV="1">
            <a:off x="5220072" y="4797152"/>
            <a:ext cx="867838" cy="55512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/>
        </p:nvSpPr>
        <p:spPr>
          <a:xfrm>
            <a:off x="6534477" y="363573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4B</a:t>
            </a:r>
            <a:endParaRPr lang="fr-FR" dirty="0"/>
          </a:p>
        </p:txBody>
      </p:sp>
      <p:sp>
        <p:nvSpPr>
          <p:cNvPr id="105" name="ZoneTexte 104"/>
          <p:cNvSpPr txBox="1"/>
          <p:nvPr/>
        </p:nvSpPr>
        <p:spPr>
          <a:xfrm>
            <a:off x="6205584" y="33477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4C</a:t>
            </a:r>
            <a:endParaRPr lang="fr-FR" dirty="0"/>
          </a:p>
        </p:txBody>
      </p:sp>
      <p:sp>
        <p:nvSpPr>
          <p:cNvPr id="106" name="ZoneTexte 105"/>
          <p:cNvSpPr txBox="1"/>
          <p:nvPr/>
        </p:nvSpPr>
        <p:spPr>
          <a:xfrm>
            <a:off x="6942147" y="385175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4A</a:t>
            </a:r>
            <a:endParaRPr lang="fr-FR" dirty="0"/>
          </a:p>
        </p:txBody>
      </p:sp>
      <p:sp>
        <p:nvSpPr>
          <p:cNvPr id="107" name="ZoneTexte 106"/>
          <p:cNvSpPr txBox="1"/>
          <p:nvPr/>
        </p:nvSpPr>
        <p:spPr>
          <a:xfrm>
            <a:off x="7020272" y="4437112"/>
            <a:ext cx="1167306" cy="366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100" b="1" dirty="0" smtClean="0"/>
              <a:t>Maison </a:t>
            </a:r>
          </a:p>
          <a:p>
            <a:pPr algn="ctr">
              <a:lnSpc>
                <a:spcPct val="80000"/>
              </a:lnSpc>
            </a:pPr>
            <a:r>
              <a:rPr lang="fr-FR" sz="1100" b="1" dirty="0" smtClean="0"/>
              <a:t>d’Agglomération</a:t>
            </a:r>
            <a:endParaRPr lang="fr-FR" sz="1100" b="1" dirty="0"/>
          </a:p>
        </p:txBody>
      </p:sp>
      <p:pic>
        <p:nvPicPr>
          <p:cNvPr id="109" name="Picture 1" descr="C:\Users\jlehenaff\Desktop\images\image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5" y="66800"/>
            <a:ext cx="405905" cy="5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2123728" y="6611779"/>
            <a:ext cx="5094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Présentation du 15/12/2016</a:t>
            </a:r>
            <a:endParaRPr lang="fr-FR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19960" y="188640"/>
            <a:ext cx="835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+mj-lt"/>
              </a:rPr>
              <a:t>PHASAGE OPERATIONNEL DU PROJET</a:t>
            </a:r>
          </a:p>
          <a:p>
            <a:r>
              <a:rPr lang="fr-FR" sz="2400" dirty="0">
                <a:solidFill>
                  <a:srgbClr val="FFC000"/>
                </a:solidFill>
              </a:rPr>
              <a:t>ESPACES PUBLICS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43136" y="1949655"/>
            <a:ext cx="56106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285750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→"/>
            </a:pPr>
            <a:r>
              <a:rPr lang="fr-FR" sz="1600" dirty="0">
                <a:latin typeface="+mj-lt"/>
                <a:cs typeface="Arial" pitchFamily="34" charset="0"/>
              </a:rPr>
              <a:t>Travaux de viabilisation primaire finalisés en 2013</a:t>
            </a:r>
          </a:p>
          <a:p>
            <a:pPr marL="463550" indent="-285750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→"/>
            </a:pPr>
            <a:r>
              <a:rPr lang="fr-FR" sz="1600" dirty="0">
                <a:latin typeface="+mj-lt"/>
                <a:cs typeface="Arial" pitchFamily="34" charset="0"/>
              </a:rPr>
              <a:t>Passerelle piétonne le long de l’avant-port finalisée été 2014</a:t>
            </a:r>
          </a:p>
          <a:p>
            <a:pPr marL="463550" indent="-285750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→"/>
            </a:pPr>
            <a:r>
              <a:rPr lang="fr-FR" sz="1600" dirty="0" smtClean="0">
                <a:latin typeface="+mj-lt"/>
                <a:cs typeface="Arial" pitchFamily="34" charset="0"/>
              </a:rPr>
              <a:t>Esplanade et aire de </a:t>
            </a:r>
            <a:r>
              <a:rPr lang="fr-FR" sz="1600" dirty="0">
                <a:latin typeface="+mj-lt"/>
                <a:cs typeface="Arial" pitchFamily="34" charset="0"/>
              </a:rPr>
              <a:t>jeux du Péristyle : travaux </a:t>
            </a:r>
            <a:r>
              <a:rPr lang="fr-FR" sz="1600" dirty="0" smtClean="0">
                <a:latin typeface="+mj-lt"/>
                <a:cs typeface="Arial" pitchFamily="34" charset="0"/>
              </a:rPr>
              <a:t>terminés</a:t>
            </a:r>
            <a:endParaRPr lang="fr-FR" sz="1600" dirty="0">
              <a:latin typeface="+mj-lt"/>
              <a:cs typeface="Arial" pitchFamily="34" charset="0"/>
            </a:endParaRPr>
          </a:p>
          <a:p>
            <a:pPr marL="463550" indent="-285750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→"/>
            </a:pPr>
            <a:r>
              <a:rPr lang="fr-FR" sz="1600" dirty="0" smtClean="0">
                <a:latin typeface="+mj-lt"/>
                <a:cs typeface="Arial" pitchFamily="34" charset="0"/>
              </a:rPr>
              <a:t>Place </a:t>
            </a:r>
            <a:r>
              <a:rPr lang="fr-FR" sz="1600" dirty="0">
                <a:latin typeface="+mj-lt"/>
                <a:cs typeface="Arial" pitchFamily="34" charset="0"/>
              </a:rPr>
              <a:t>d’Armes </a:t>
            </a:r>
            <a:r>
              <a:rPr lang="fr-FR" sz="1600" dirty="0" smtClean="0">
                <a:latin typeface="+mj-lt"/>
                <a:cs typeface="Arial" pitchFamily="34" charset="0"/>
              </a:rPr>
              <a:t>/ Aménagements </a:t>
            </a:r>
            <a:r>
              <a:rPr lang="fr-FR" sz="1600" dirty="0">
                <a:latin typeface="+mj-lt"/>
                <a:cs typeface="Arial" pitchFamily="34" charset="0"/>
              </a:rPr>
              <a:t>de </a:t>
            </a:r>
            <a:r>
              <a:rPr lang="fr-FR" sz="1600" dirty="0" smtClean="0">
                <a:latin typeface="+mj-lt"/>
                <a:cs typeface="Arial" pitchFamily="34" charset="0"/>
              </a:rPr>
              <a:t>surface : finalisation des travaux début 2017 (murets, habillage pierre et plantations)</a:t>
            </a:r>
          </a:p>
          <a:p>
            <a:pPr marL="463550" indent="-285750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→"/>
            </a:pPr>
            <a:r>
              <a:rPr lang="fr-FR" sz="1600" dirty="0" smtClean="0">
                <a:latin typeface="+mj-lt"/>
                <a:cs typeface="Arial" pitchFamily="34" charset="0"/>
              </a:rPr>
              <a:t>Reprise des quais, rejointoiement</a:t>
            </a:r>
            <a:endParaRPr lang="fr-FR" sz="1600" dirty="0"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1484784"/>
            <a:ext cx="3830857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algn="just">
              <a:lnSpc>
                <a:spcPct val="150000"/>
              </a:lnSpc>
              <a:spcBef>
                <a:spcPts val="600"/>
              </a:spcBef>
            </a:pPr>
            <a:r>
              <a:rPr lang="fr-FR" dirty="0">
                <a:latin typeface="+mj-lt"/>
                <a:cs typeface="Arial" pitchFamily="34" charset="0"/>
              </a:rPr>
              <a:t>Les travaux déjà réalisés ou en cours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4753835"/>
            <a:ext cx="2140907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algn="just">
              <a:lnSpc>
                <a:spcPct val="150000"/>
              </a:lnSpc>
              <a:spcBef>
                <a:spcPts val="600"/>
              </a:spcBef>
            </a:pPr>
            <a:r>
              <a:rPr lang="fr-FR" dirty="0">
                <a:latin typeface="+mj-lt"/>
                <a:cs typeface="Arial" pitchFamily="34" charset="0"/>
              </a:rPr>
              <a:t>Les travaux à </a:t>
            </a:r>
            <a:r>
              <a:rPr lang="fr-FR" dirty="0" smtClean="0">
                <a:latin typeface="+mj-lt"/>
                <a:cs typeface="Arial" pitchFamily="34" charset="0"/>
              </a:rPr>
              <a:t>venir</a:t>
            </a:r>
            <a:endParaRPr lang="fr-FR" dirty="0">
              <a:latin typeface="+mj-lt"/>
              <a:cs typeface="Arial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020" y="5307062"/>
            <a:ext cx="2280300" cy="1282066"/>
          </a:xfrm>
          <a:prstGeom prst="rect">
            <a:avLst/>
          </a:prstGeom>
        </p:spPr>
      </p:pic>
      <p:pic>
        <p:nvPicPr>
          <p:cNvPr id="15" name="Picture 1" descr="C:\Users\jlehenaff\Desktop\images\image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5" y="66800"/>
            <a:ext cx="405905" cy="5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40508" y="5177464"/>
            <a:ext cx="5011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285750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→"/>
            </a:pPr>
            <a:r>
              <a:rPr lang="fr-FR" sz="1600" dirty="0">
                <a:latin typeface="+mj-lt"/>
                <a:cs typeface="Arial" pitchFamily="34" charset="0"/>
              </a:rPr>
              <a:t>Premières portions </a:t>
            </a:r>
            <a:r>
              <a:rPr lang="fr-FR" sz="1600" dirty="0" smtClean="0">
                <a:latin typeface="+mj-lt"/>
                <a:cs typeface="Arial" pitchFamily="34" charset="0"/>
              </a:rPr>
              <a:t>de quais : </a:t>
            </a:r>
            <a:r>
              <a:rPr lang="fr-FR" sz="1600" dirty="0">
                <a:latin typeface="+mj-lt"/>
                <a:cs typeface="Arial" pitchFamily="34" charset="0"/>
              </a:rPr>
              <a:t>Travaux </a:t>
            </a:r>
            <a:r>
              <a:rPr lang="fr-FR" sz="1600" dirty="0" smtClean="0">
                <a:latin typeface="+mj-lt"/>
                <a:cs typeface="Arial" pitchFamily="34" charset="0"/>
              </a:rPr>
              <a:t>à partir de fin janvier 2017</a:t>
            </a:r>
            <a:endParaRPr lang="fr-FR" sz="1600" dirty="0">
              <a:latin typeface="+mj-lt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3728" y="6611779"/>
            <a:ext cx="5094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Présentation du 15/12/2016</a:t>
            </a:r>
            <a:endParaRPr lang="fr-FR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X:\ZAC du Péristyle\15 Supports de communication-images\Communication institutionnelle\réunions agents\décembre 2016\448008-Aire de jeux sur l'esplanade de la Maison de l'Aggl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320" y="1717218"/>
            <a:ext cx="2160000" cy="14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X:\ZAC du Péristyle\15 Supports de communication-images\Communication institutionnelle\réunions agents\décembre 2016\446307-Place d'armes et place de la porte Gabriel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320" y="3356992"/>
            <a:ext cx="2160000" cy="14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6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19960" y="188640"/>
            <a:ext cx="835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+mj-lt"/>
              </a:rPr>
              <a:t>PHASAGE OPERATIONNEL DU PROJET</a:t>
            </a:r>
          </a:p>
          <a:p>
            <a:r>
              <a:rPr lang="fr-FR" sz="2400" dirty="0">
                <a:solidFill>
                  <a:srgbClr val="FFC000"/>
                </a:solidFill>
              </a:rPr>
              <a:t>ESPACES PUBLICS</a:t>
            </a:r>
          </a:p>
        </p:txBody>
      </p:sp>
      <p:pic>
        <p:nvPicPr>
          <p:cNvPr id="15" name="Picture 1" descr="C:\Users\jlehenaff\Desktop\images\imag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5" y="66800"/>
            <a:ext cx="405905" cy="5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23728" y="6611779"/>
            <a:ext cx="5094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Présentation du 15/12/2016</a:t>
            </a:r>
            <a:endParaRPr lang="fr-FR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10" descr="X:\ZAC du Péristyle\15 Supports de communication-images\Communication institutionnelle\réunions agents\décembre 2016\440135-Place d'arme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960" y="1142747"/>
            <a:ext cx="2160000" cy="324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X:\ZAC du Péristyle\15 Supports de communication-images\Communication institutionnelle\réunions agents\décembre 2016\446307-Place d'armes et place de la porte Gabri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3704" y="2636912"/>
            <a:ext cx="3774359" cy="250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X:\ZAC du Péristyle\15 Supports de communication-images\Communication institutionnelle\réunions agents\décembre 2016\440238-Place d'arme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5667" y="3363660"/>
            <a:ext cx="2160000" cy="32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419872" y="155679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place d’Armes</a:t>
            </a:r>
            <a:endParaRPr lang="fr-FR" sz="36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19960" y="188640"/>
            <a:ext cx="835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+mj-lt"/>
              </a:rPr>
              <a:t>PHASAGE OPERATIONNEL DU PROJET</a:t>
            </a:r>
          </a:p>
          <a:p>
            <a:r>
              <a:rPr lang="fr-FR" sz="2400" dirty="0">
                <a:solidFill>
                  <a:srgbClr val="FFC000"/>
                </a:solidFill>
              </a:rPr>
              <a:t>ESPACES PUBLICS</a:t>
            </a:r>
          </a:p>
        </p:txBody>
      </p:sp>
      <p:pic>
        <p:nvPicPr>
          <p:cNvPr id="15" name="Picture 1" descr="C:\Users\jlehenaff\Desktop\images\imag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5" y="66800"/>
            <a:ext cx="405905" cy="5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23728" y="6611779"/>
            <a:ext cx="5094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Présentation du 15/12/2016</a:t>
            </a:r>
            <a:endParaRPr lang="fr-FR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19871" y="1556792"/>
            <a:ext cx="519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L’Esplanade du Péristyle</a:t>
            </a:r>
            <a:endParaRPr lang="fr-FR" sz="36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 descr="X:\ZAC du Péristyle\15 Supports de communication-images\Communication institutionnelle\réunions agents\décembre 2016\448014-Aire de jeux sur l'esplanade de la Maison de l'Aggl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451779"/>
            <a:ext cx="324812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X:\ZAC du Péristyle\15 Supports de communication-images\Communication institutionnelle\réunions agents\décembre 2016\448015-Aire de jeux sur l'esplanade de la Maison de l'Aggl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203123"/>
            <a:ext cx="324812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X:\ZAC du Péristyle\15 Supports de communication-images\Communication institutionnelle\réunions agents\décembre 2016\448010-Aire de jeux sur l'esplanade de la Maison de l'Agglo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456173"/>
            <a:ext cx="2160000" cy="324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X:\ZAC du Péristyle\15 Supports de communication-images\Communication institutionnelle\réunions agents\décembre 2016\448012-Aire de jeux sur l'esplanade de la Maison de l'Agglo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51" y="1155504"/>
            <a:ext cx="324812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0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626692" y="5495180"/>
            <a:ext cx="7382538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4" indent="-285750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→"/>
            </a:pPr>
            <a:r>
              <a:rPr lang="fr-FR" sz="1600" dirty="0" smtClean="0">
                <a:latin typeface="+mj-lt"/>
                <a:cs typeface="Arial" pitchFamily="34" charset="0"/>
              </a:rPr>
              <a:t>Promoteurs des deux prochains Îlots constructibles retenus</a:t>
            </a:r>
            <a:endParaRPr lang="fr-FR" sz="1600" dirty="0">
              <a:latin typeface="+mj-lt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19960" y="188640"/>
            <a:ext cx="835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+mj-lt"/>
              </a:rPr>
              <a:t>PHASAGE OPERATIONNEL DU PROJET</a:t>
            </a:r>
          </a:p>
          <a:p>
            <a:r>
              <a:rPr lang="fr-FR" sz="2400" dirty="0" smtClean="0">
                <a:solidFill>
                  <a:srgbClr val="FFC000"/>
                </a:solidFill>
              </a:rPr>
              <a:t>CONSTRUCTIONS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3135" y="2060848"/>
            <a:ext cx="8107387" cy="261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285750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→"/>
            </a:pPr>
            <a:r>
              <a:rPr lang="fr-FR" sz="1600" dirty="0">
                <a:cs typeface="Arial" pitchFamily="34" charset="0"/>
              </a:rPr>
              <a:t>Maison d’Agglomération mise en service en 2014</a:t>
            </a:r>
          </a:p>
          <a:p>
            <a:pPr marL="463550" indent="-285750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→"/>
            </a:pPr>
            <a:r>
              <a:rPr lang="fr-FR" sz="1600" dirty="0" smtClean="0">
                <a:cs typeface="Arial" pitchFamily="34" charset="0"/>
              </a:rPr>
              <a:t>Parking souterrain de la place d’Armes mis en service en décembre 2015</a:t>
            </a:r>
          </a:p>
          <a:p>
            <a:pPr marL="463550" indent="-285750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→"/>
            </a:pPr>
            <a:r>
              <a:rPr lang="fr-FR" sz="1600" dirty="0" smtClean="0">
                <a:cs typeface="Arial" pitchFamily="34" charset="0"/>
              </a:rPr>
              <a:t>Bâtiment </a:t>
            </a:r>
            <a:r>
              <a:rPr lang="fr-FR" sz="1600" dirty="0">
                <a:cs typeface="Arial" pitchFamily="34" charset="0"/>
              </a:rPr>
              <a:t>L’Anoriante livré fin </a:t>
            </a:r>
            <a:r>
              <a:rPr lang="fr-FR" sz="1600" dirty="0" smtClean="0">
                <a:cs typeface="Arial" pitchFamily="34" charset="0"/>
              </a:rPr>
              <a:t>2015 : </a:t>
            </a:r>
          </a:p>
          <a:p>
            <a:pPr marL="920750" lvl="1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600" dirty="0" smtClean="0">
                <a:cs typeface="Arial" pitchFamily="34" charset="0"/>
              </a:rPr>
              <a:t>Premiers habitants sur site depuis début 2016</a:t>
            </a:r>
          </a:p>
          <a:p>
            <a:pPr marL="920750" lvl="1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600" dirty="0" smtClean="0">
                <a:cs typeface="Arial" pitchFamily="34" charset="0"/>
              </a:rPr>
              <a:t>Mise en service EIH en novembre 2016</a:t>
            </a:r>
          </a:p>
          <a:p>
            <a:pPr marL="463550" indent="-285750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→"/>
            </a:pPr>
            <a:endParaRPr lang="fr-FR" sz="1400" dirty="0"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1595977"/>
            <a:ext cx="3314241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algn="just">
              <a:lnSpc>
                <a:spcPct val="150000"/>
              </a:lnSpc>
              <a:spcBef>
                <a:spcPts val="600"/>
              </a:spcBef>
            </a:pPr>
            <a:r>
              <a:rPr lang="fr-FR" dirty="0">
                <a:latin typeface="+mj-lt"/>
                <a:cs typeface="Arial" pitchFamily="34" charset="0"/>
              </a:rPr>
              <a:t>Les </a:t>
            </a:r>
            <a:r>
              <a:rPr lang="fr-FR" dirty="0" smtClean="0">
                <a:latin typeface="+mj-lt"/>
                <a:cs typeface="Arial" pitchFamily="34" charset="0"/>
              </a:rPr>
              <a:t>constructions déjà réalisées</a:t>
            </a:r>
            <a:endParaRPr lang="fr-FR" dirty="0">
              <a:latin typeface="+mj-lt"/>
              <a:cs typeface="Arial" pitchFamily="34" charset="0"/>
            </a:endParaRPr>
          </a:p>
        </p:txBody>
      </p:sp>
      <p:pic>
        <p:nvPicPr>
          <p:cNvPr id="15" name="Picture 1" descr="C:\Users\jlehenaff\Desktop\images\imag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5" y="66800"/>
            <a:ext cx="405905" cy="5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3528" y="5032474"/>
            <a:ext cx="306987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algn="just">
              <a:lnSpc>
                <a:spcPct val="150000"/>
              </a:lnSpc>
              <a:spcBef>
                <a:spcPts val="600"/>
              </a:spcBef>
            </a:pPr>
            <a:r>
              <a:rPr lang="fr-FR" dirty="0">
                <a:latin typeface="+mj-lt"/>
                <a:cs typeface="Arial" pitchFamily="34" charset="0"/>
              </a:rPr>
              <a:t>Les </a:t>
            </a:r>
            <a:r>
              <a:rPr lang="fr-FR" dirty="0" smtClean="0">
                <a:latin typeface="+mj-lt"/>
                <a:cs typeface="Arial" pitchFamily="34" charset="0"/>
              </a:rPr>
              <a:t>prochaines constructions</a:t>
            </a:r>
            <a:endParaRPr lang="fr-FR" dirty="0">
              <a:latin typeface="+mj-lt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3728" y="6611779"/>
            <a:ext cx="5094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Présentation du 15/12/2016</a:t>
            </a:r>
            <a:endParaRPr lang="fr-FR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X:\ZAC du Péristyle\15 Supports de communication-images\Communication institutionnelle\réunions agents\décembre 2016\442561-L'Anoriant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103278"/>
            <a:ext cx="2945904" cy="19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2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Users\jlehenaff\Desktop\images\imag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5" y="66800"/>
            <a:ext cx="405905" cy="5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23728" y="6611779"/>
            <a:ext cx="5094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Présentation du 15/12/2016</a:t>
            </a:r>
            <a:endParaRPr lang="fr-FR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X:\ZAC du Péristyle\15 Supports de communication-images\Communication institutionnelle\réunions agents\décembre 2016\planning prévisionnel espaces publics - agents agglo 1512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481" y="260648"/>
            <a:ext cx="8500974" cy="605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190595"/>
            <a:ext cx="7848871" cy="522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rme libre 17"/>
          <p:cNvSpPr/>
          <p:nvPr/>
        </p:nvSpPr>
        <p:spPr>
          <a:xfrm>
            <a:off x="4864100" y="3308350"/>
            <a:ext cx="3448050" cy="1816100"/>
          </a:xfrm>
          <a:custGeom>
            <a:avLst/>
            <a:gdLst>
              <a:gd name="connsiteX0" fmla="*/ 0 w 3448050"/>
              <a:gd name="connsiteY0" fmla="*/ 1333500 h 1816100"/>
              <a:gd name="connsiteX1" fmla="*/ 50800 w 3448050"/>
              <a:gd name="connsiteY1" fmla="*/ 1479550 h 1816100"/>
              <a:gd name="connsiteX2" fmla="*/ 1327150 w 3448050"/>
              <a:gd name="connsiteY2" fmla="*/ 1816100 h 1816100"/>
              <a:gd name="connsiteX3" fmla="*/ 1339850 w 3448050"/>
              <a:gd name="connsiteY3" fmla="*/ 1733550 h 1816100"/>
              <a:gd name="connsiteX4" fmla="*/ 1289050 w 3448050"/>
              <a:gd name="connsiteY4" fmla="*/ 1708150 h 1816100"/>
              <a:gd name="connsiteX5" fmla="*/ 1327150 w 3448050"/>
              <a:gd name="connsiteY5" fmla="*/ 1530350 h 1816100"/>
              <a:gd name="connsiteX6" fmla="*/ 2425700 w 3448050"/>
              <a:gd name="connsiteY6" fmla="*/ 1479550 h 1816100"/>
              <a:gd name="connsiteX7" fmla="*/ 2800350 w 3448050"/>
              <a:gd name="connsiteY7" fmla="*/ 1384300 h 1816100"/>
              <a:gd name="connsiteX8" fmla="*/ 2838450 w 3448050"/>
              <a:gd name="connsiteY8" fmla="*/ 1270000 h 1816100"/>
              <a:gd name="connsiteX9" fmla="*/ 3390900 w 3448050"/>
              <a:gd name="connsiteY9" fmla="*/ 1111250 h 1816100"/>
              <a:gd name="connsiteX10" fmla="*/ 3238500 w 3448050"/>
              <a:gd name="connsiteY10" fmla="*/ 984250 h 1816100"/>
              <a:gd name="connsiteX11" fmla="*/ 3403600 w 3448050"/>
              <a:gd name="connsiteY11" fmla="*/ 914400 h 1816100"/>
              <a:gd name="connsiteX12" fmla="*/ 3435350 w 3448050"/>
              <a:gd name="connsiteY12" fmla="*/ 806450 h 1816100"/>
              <a:gd name="connsiteX13" fmla="*/ 3448050 w 3448050"/>
              <a:gd name="connsiteY13" fmla="*/ 736600 h 1816100"/>
              <a:gd name="connsiteX14" fmla="*/ 3276600 w 3448050"/>
              <a:gd name="connsiteY14" fmla="*/ 571500 h 1816100"/>
              <a:gd name="connsiteX15" fmla="*/ 3378200 w 3448050"/>
              <a:gd name="connsiteY15" fmla="*/ 527050 h 1816100"/>
              <a:gd name="connsiteX16" fmla="*/ 3009900 w 3448050"/>
              <a:gd name="connsiteY16" fmla="*/ 152400 h 1816100"/>
              <a:gd name="connsiteX17" fmla="*/ 2965450 w 3448050"/>
              <a:gd name="connsiteY17" fmla="*/ 146050 h 1816100"/>
              <a:gd name="connsiteX18" fmla="*/ 2876550 w 3448050"/>
              <a:gd name="connsiteY18" fmla="*/ 82550 h 1816100"/>
              <a:gd name="connsiteX19" fmla="*/ 2635250 w 3448050"/>
              <a:gd name="connsiteY19" fmla="*/ 139700 h 1816100"/>
              <a:gd name="connsiteX20" fmla="*/ 2508250 w 3448050"/>
              <a:gd name="connsiteY20" fmla="*/ 12700 h 1816100"/>
              <a:gd name="connsiteX21" fmla="*/ 2317750 w 3448050"/>
              <a:gd name="connsiteY21" fmla="*/ 0 h 1816100"/>
              <a:gd name="connsiteX22" fmla="*/ 2717800 w 3448050"/>
              <a:gd name="connsiteY22" fmla="*/ 431800 h 1816100"/>
              <a:gd name="connsiteX23" fmla="*/ 2578100 w 3448050"/>
              <a:gd name="connsiteY23" fmla="*/ 895350 h 1816100"/>
              <a:gd name="connsiteX24" fmla="*/ 234950 w 3448050"/>
              <a:gd name="connsiteY24" fmla="*/ 1244600 h 1816100"/>
              <a:gd name="connsiteX25" fmla="*/ 0 w 3448050"/>
              <a:gd name="connsiteY25" fmla="*/ 133350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48050" h="1816100">
                <a:moveTo>
                  <a:pt x="0" y="1333500"/>
                </a:moveTo>
                <a:lnTo>
                  <a:pt x="50800" y="1479550"/>
                </a:lnTo>
                <a:lnTo>
                  <a:pt x="1327150" y="1816100"/>
                </a:lnTo>
                <a:lnTo>
                  <a:pt x="1339850" y="1733550"/>
                </a:lnTo>
                <a:lnTo>
                  <a:pt x="1289050" y="1708150"/>
                </a:lnTo>
                <a:lnTo>
                  <a:pt x="1327150" y="1530350"/>
                </a:lnTo>
                <a:lnTo>
                  <a:pt x="2425700" y="1479550"/>
                </a:lnTo>
                <a:lnTo>
                  <a:pt x="2800350" y="1384300"/>
                </a:lnTo>
                <a:lnTo>
                  <a:pt x="2838450" y="1270000"/>
                </a:lnTo>
                <a:lnTo>
                  <a:pt x="3390900" y="1111250"/>
                </a:lnTo>
                <a:lnTo>
                  <a:pt x="3238500" y="984250"/>
                </a:lnTo>
                <a:lnTo>
                  <a:pt x="3403600" y="914400"/>
                </a:lnTo>
                <a:lnTo>
                  <a:pt x="3435350" y="806450"/>
                </a:lnTo>
                <a:lnTo>
                  <a:pt x="3448050" y="736600"/>
                </a:lnTo>
                <a:lnTo>
                  <a:pt x="3276600" y="571500"/>
                </a:lnTo>
                <a:lnTo>
                  <a:pt x="3378200" y="527050"/>
                </a:lnTo>
                <a:lnTo>
                  <a:pt x="3009900" y="152400"/>
                </a:lnTo>
                <a:lnTo>
                  <a:pt x="2965450" y="146050"/>
                </a:lnTo>
                <a:lnTo>
                  <a:pt x="2876550" y="82550"/>
                </a:lnTo>
                <a:lnTo>
                  <a:pt x="2635250" y="139700"/>
                </a:lnTo>
                <a:lnTo>
                  <a:pt x="2508250" y="12700"/>
                </a:lnTo>
                <a:lnTo>
                  <a:pt x="2317750" y="0"/>
                </a:lnTo>
                <a:lnTo>
                  <a:pt x="2717800" y="431800"/>
                </a:lnTo>
                <a:lnTo>
                  <a:pt x="2578100" y="895350"/>
                </a:lnTo>
                <a:lnTo>
                  <a:pt x="234950" y="1244600"/>
                </a:lnTo>
                <a:lnTo>
                  <a:pt x="0" y="1333500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>
            <a:solidFill>
              <a:srgbClr val="FF0000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319960" y="188640"/>
            <a:ext cx="835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+mj-lt"/>
              </a:rPr>
              <a:t>PROCHAINE TRANCHE OPÉRATIONNELLE </a:t>
            </a:r>
          </a:p>
          <a:p>
            <a:r>
              <a:rPr lang="fr-FR" sz="2400" dirty="0" smtClean="0">
                <a:solidFill>
                  <a:srgbClr val="FFC000"/>
                </a:solidFill>
              </a:rPr>
              <a:t>AMÉNAGEMENT DES PREMIÈRES PORTIONS DE QUAIS</a:t>
            </a:r>
            <a:endParaRPr lang="fr-FR" sz="2400" dirty="0">
              <a:solidFill>
                <a:srgbClr val="FFC000"/>
              </a:solidFill>
            </a:endParaRPr>
          </a:p>
        </p:txBody>
      </p:sp>
      <p:pic>
        <p:nvPicPr>
          <p:cNvPr id="15" name="Picture 1" descr="C:\Users\jlehenaff\Desktop\images\image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5" y="66800"/>
            <a:ext cx="405905" cy="5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23728" y="6611779"/>
            <a:ext cx="5094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Présentation du 15/12/2016</a:t>
            </a:r>
            <a:endParaRPr lang="fr-FR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80158" y="3031351"/>
            <a:ext cx="899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L’</a:t>
            </a:r>
            <a:r>
              <a:rPr lang="fr-FR" sz="1200" b="1" dirty="0" err="1" smtClean="0">
                <a:solidFill>
                  <a:schemeClr val="bg1"/>
                </a:solidFill>
              </a:rPr>
              <a:t>Anoriante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51760" y="3824883"/>
            <a:ext cx="1238481" cy="39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200" b="1" dirty="0" smtClean="0"/>
              <a:t>Maison </a:t>
            </a:r>
          </a:p>
          <a:p>
            <a:pPr algn="ctr">
              <a:lnSpc>
                <a:spcPct val="80000"/>
              </a:lnSpc>
            </a:pPr>
            <a:r>
              <a:rPr lang="fr-FR" sz="1200" b="1" dirty="0" smtClean="0"/>
              <a:t>d’Agglomération</a:t>
            </a:r>
            <a:endParaRPr lang="fr-FR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7218829" y="2513043"/>
            <a:ext cx="1286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latin typeface="Arial Narrow" pitchFamily="34" charset="0"/>
              </a:rPr>
              <a:t>Un quai urbain le long </a:t>
            </a:r>
            <a:r>
              <a:rPr lang="fr-FR" sz="1200" b="1" dirty="0" smtClean="0">
                <a:latin typeface="Arial Narrow" pitchFamily="34" charset="0"/>
              </a:rPr>
              <a:t>du </a:t>
            </a:r>
            <a:r>
              <a:rPr lang="fr-FR" sz="1200" b="1" dirty="0">
                <a:latin typeface="Arial Narrow" pitchFamily="34" charset="0"/>
              </a:rPr>
              <a:t>Scorff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05731" y="5250929"/>
            <a:ext cx="2523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200" b="1" dirty="0">
                <a:latin typeface="Arial Narrow" pitchFamily="34" charset="0"/>
              </a:rPr>
              <a:t>Un quai jardin, </a:t>
            </a:r>
            <a:r>
              <a:rPr lang="fr-FR" sz="1200" b="1" dirty="0" smtClean="0">
                <a:latin typeface="Arial Narrow" pitchFamily="34" charset="0"/>
              </a:rPr>
              <a:t>prolongeant la </a:t>
            </a:r>
            <a:r>
              <a:rPr lang="fr-FR" sz="1200" b="1" dirty="0">
                <a:latin typeface="Arial Narrow" pitchFamily="34" charset="0"/>
              </a:rPr>
              <a:t>promenade plantée existante le long de l’avant-port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29140" y="5374450"/>
            <a:ext cx="1311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latin typeface="Arial Narrow" pitchFamily="34" charset="0"/>
              </a:rPr>
              <a:t>Un </a:t>
            </a:r>
            <a:r>
              <a:rPr lang="fr-FR" sz="1200" b="1" dirty="0" smtClean="0">
                <a:latin typeface="Arial Narrow" pitchFamily="34" charset="0"/>
              </a:rPr>
              <a:t>emmarchement </a:t>
            </a:r>
          </a:p>
          <a:p>
            <a:pPr algn="ctr"/>
            <a:r>
              <a:rPr lang="fr-FR" sz="1200" b="1" dirty="0" smtClean="0">
                <a:latin typeface="Arial Narrow" pitchFamily="34" charset="0"/>
              </a:rPr>
              <a:t>vers la rade</a:t>
            </a:r>
            <a:endParaRPr lang="fr-FR" sz="1200" b="1" dirty="0">
              <a:latin typeface="Arial Narrow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5508104" y="4509121"/>
            <a:ext cx="720080" cy="7418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4" idx="0"/>
          </p:cNvCxnSpPr>
          <p:nvPr/>
        </p:nvCxnSpPr>
        <p:spPr>
          <a:xfrm flipH="1" flipV="1">
            <a:off x="7857063" y="4484896"/>
            <a:ext cx="127738" cy="8895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7731191" y="3020122"/>
            <a:ext cx="249688" cy="5013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6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623</Words>
  <Application>Microsoft Office PowerPoint</Application>
  <PresentationFormat>Affichage à l'écran (4:3)</PresentationFormat>
  <Paragraphs>142</Paragraphs>
  <Slides>17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HENAFF Julie</dc:creator>
  <cp:lastModifiedBy>LE HENAFF Julie</cp:lastModifiedBy>
  <cp:revision>134</cp:revision>
  <cp:lastPrinted>2015-06-26T12:13:30Z</cp:lastPrinted>
  <dcterms:created xsi:type="dcterms:W3CDTF">2015-06-26T10:39:56Z</dcterms:created>
  <dcterms:modified xsi:type="dcterms:W3CDTF">2016-12-14T12:11:33Z</dcterms:modified>
</cp:coreProperties>
</file>